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3" r:id="rId2"/>
    <p:sldId id="440" r:id="rId3"/>
    <p:sldId id="441" r:id="rId4"/>
    <p:sldId id="439" r:id="rId5"/>
    <p:sldId id="434" r:id="rId6"/>
    <p:sldId id="405" r:id="rId7"/>
    <p:sldId id="406" r:id="rId8"/>
    <p:sldId id="407" r:id="rId9"/>
    <p:sldId id="432" r:id="rId10"/>
    <p:sldId id="433" r:id="rId11"/>
    <p:sldId id="422" r:id="rId12"/>
    <p:sldId id="415" r:id="rId13"/>
    <p:sldId id="437" r:id="rId14"/>
    <p:sldId id="436" r:id="rId15"/>
    <p:sldId id="435" r:id="rId16"/>
    <p:sldId id="431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BD9"/>
    <a:srgbClr val="F2EFF5"/>
    <a:srgbClr val="FFFFCC"/>
    <a:srgbClr val="EDF0DE"/>
    <a:srgbClr val="FFFEFB"/>
    <a:srgbClr val="D9D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6" autoAdjust="0"/>
    <p:restoredTop sz="86353" autoAdjust="0"/>
  </p:normalViewPr>
  <p:slideViewPr>
    <p:cSldViewPr>
      <p:cViewPr varScale="1">
        <p:scale>
          <a:sx n="102" d="100"/>
          <a:sy n="102" d="100"/>
        </p:scale>
        <p:origin x="1914" y="126"/>
      </p:cViewPr>
      <p:guideLst/>
    </p:cSldViewPr>
  </p:slideViewPr>
  <p:outlineViewPr>
    <p:cViewPr>
      <p:scale>
        <a:sx n="33" d="100"/>
        <a:sy n="33" d="100"/>
      </p:scale>
      <p:origin x="246" y="237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Exchange\&#1060;&#1069;&#1054;\&#1040;&#1088;&#1093;&#1080;&#1074;\&#1056;&#1077;&#1077;&#1089;&#1090;&#1088;%20&#1079;&#1072;&#1103;&#1074;&#1086;&#1082;%20&#1080;%20&#1087;&#1086;&#1088;&#1091;&#1095;&#1080;&#1090;&#1077;&#1083;&#1100;&#1089;&#1090;&#1074;%2001.09.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Exchange\&#1060;&#1069;&#1054;\&#1040;&#1088;&#1093;&#1080;&#1074;\&#1056;&#1077;&#1077;&#1089;&#1090;&#1088;%20&#1079;&#1072;&#1103;&#1074;&#1086;&#1082;%20&#1080;%20&#1087;&#1086;&#1088;&#1091;&#1095;&#1080;&#1090;&#1077;&#1083;&#1100;&#1089;&#1090;&#1074;%2001.09.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Exchange\&#1060;&#1069;&#1054;\&#1040;&#1088;&#1093;&#1080;&#1074;\&#1056;&#1077;&#1077;&#1089;&#1090;&#1088;%20&#1079;&#1072;&#1103;&#1074;&#1086;&#1082;%20&#1080;%20&#1087;&#1086;&#1088;&#1091;&#1095;&#1080;&#1090;&#1077;&#1083;&#1100;&#1089;&#1090;&#1074;%2001.09.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7\All\Exchange\&#1060;&#1069;&#1054;\_&#1056;&#1045;&#1045;&#1057;&#1058;&#1056;\&#1056;&#1045;&#1045;&#1057;&#1058;&#1056;%20&#1079;&#1072;&#1103;&#1074;&#1086;&#1082;%20&#1080;%20&#1087;&#1086;&#1088;&#1091;&#1095;&#1080;&#1090;&#1077;&#1083;&#1100;&#1089;&#1090;&#1074;_2016_05_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7\All\Exchange\&#1060;&#1069;&#1054;\_&#1056;&#1045;&#1045;&#1057;&#1058;&#1056;\&#1056;&#1045;&#1045;&#1057;&#1058;&#1056;%20&#1079;&#1072;&#1103;&#1074;&#1086;&#1082;%20&#1080;%20&#1087;&#1086;&#1088;&#1091;&#1095;&#1080;&#1090;&#1077;&#1083;&#1100;&#1089;&#1090;&#1074;_2016_05_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7\All\Exchange\&#1060;&#1069;&#1054;\_&#1056;&#1045;&#1045;&#1057;&#1058;&#1056;\&#1056;&#1045;&#1045;&#1057;&#1058;&#1056;%20&#1079;&#1072;&#1103;&#1074;&#1086;&#1082;%20&#1080;%20&#1087;&#1086;&#1088;&#1091;&#1095;&#1080;&#1090;&#1077;&#1083;&#1100;&#1089;&#1090;&#1074;_2016_05_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Exchange\&#1060;&#1069;&#1054;\_&#1056;&#1045;&#1045;&#1057;&#1058;&#1056;\&#1072;&#1088;&#1093;&#1080;&#1074;\&#1056;&#1045;&#1045;&#1057;&#1058;&#1056;%20&#1079;&#1072;&#1103;&#1074;&#1086;&#1082;%20&#1080;%20&#1087;&#1086;&#1088;&#1091;&#1095;&#1080;&#1090;&#1077;&#1083;&#1100;&#1089;&#1090;&#1074;%2009.12.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7\All\Exchange\&#1060;&#1069;&#1054;\_&#1056;&#1045;&#1045;&#1057;&#1058;&#1056;\&#1056;&#1045;&#1045;&#1057;&#1058;&#1056;%20&#1079;&#1072;&#1103;&#1074;&#1086;&#1082;%20&#1080;%20&#1087;&#1086;&#1088;&#1091;&#1095;&#1080;&#1090;&#1077;&#1083;&#1100;&#1089;&#1090;&#1074;_2016_05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53317528857332E-2"/>
          <c:y val="6.5198290427677524E-2"/>
          <c:w val="0.90266324236353901"/>
          <c:h val="0.75744902555915405"/>
        </c:manualLayout>
      </c:layout>
      <c:lineChart>
        <c:grouping val="standard"/>
        <c:varyColors val="0"/>
        <c:ser>
          <c:idx val="1"/>
          <c:order val="0"/>
          <c:tx>
            <c:strRef>
              <c:f>'Выдача помесячно'!$B$29</c:f>
              <c:strCache>
                <c:ptCount val="1"/>
                <c:pt idx="0">
                  <c:v>Предоставлено поручительств</c:v>
                </c:pt>
              </c:strCache>
            </c:strRef>
          </c:tx>
          <c:dLbls>
            <c:dLbl>
              <c:idx val="0"/>
              <c:layout>
                <c:manualLayout>
                  <c:x val="1.095168551227665E-17"/>
                  <c:y val="-1.426024955436722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1301247771836124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помесячно'!$C$29:$S$29</c:f>
              <c:numCache>
                <c:formatCode>_-* #,##0.0_р_._-;\-* #,##0.0_р_._-;_-* "-"??_р_._-;_-@_-</c:formatCode>
                <c:ptCount val="17"/>
                <c:pt idx="0">
                  <c:v>6.9980000000000002</c:v>
                </c:pt>
                <c:pt idx="1">
                  <c:v>10.1920454</c:v>
                </c:pt>
                <c:pt idx="2">
                  <c:v>32.610045400000004</c:v>
                </c:pt>
                <c:pt idx="3">
                  <c:v>53.911438400000002</c:v>
                </c:pt>
                <c:pt idx="4">
                  <c:v>59.511438400000003</c:v>
                </c:pt>
                <c:pt idx="5">
                  <c:v>72.681989399999978</c:v>
                </c:pt>
                <c:pt idx="6">
                  <c:v>75.467552400000727</c:v>
                </c:pt>
                <c:pt idx="7">
                  <c:v>103.98718339999999</c:v>
                </c:pt>
                <c:pt idx="8">
                  <c:v>150.43205189</c:v>
                </c:pt>
                <c:pt idx="9">
                  <c:v>152.33205189</c:v>
                </c:pt>
                <c:pt idx="10">
                  <c:v>171.66068923999998</c:v>
                </c:pt>
                <c:pt idx="11">
                  <c:v>212.16212785000644</c:v>
                </c:pt>
                <c:pt idx="12">
                  <c:v>231.61596638</c:v>
                </c:pt>
                <c:pt idx="13">
                  <c:v>252.52296638000576</c:v>
                </c:pt>
                <c:pt idx="14">
                  <c:v>256.86296638000078</c:v>
                </c:pt>
                <c:pt idx="15">
                  <c:v>282.00296637999998</c:v>
                </c:pt>
                <c:pt idx="16">
                  <c:v>321.64737287999998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'Выдача помесячно'!$B$42</c:f>
              <c:strCache>
                <c:ptCount val="1"/>
                <c:pt idx="0">
                  <c:v>Предоставлено кредитных ресурсов под поручительство Фонда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помесячно'!$C$42:$S$42</c:f>
              <c:numCache>
                <c:formatCode>_-* #,##0.0_р_._-;\-* #,##0.0_р_._-;_-* "-"??_р_._-;_-@_-</c:formatCode>
                <c:ptCount val="17"/>
                <c:pt idx="0">
                  <c:v>10.6</c:v>
                </c:pt>
                <c:pt idx="1">
                  <c:v>17.100000000000001</c:v>
                </c:pt>
                <c:pt idx="2">
                  <c:v>67.2</c:v>
                </c:pt>
                <c:pt idx="3">
                  <c:v>113.7</c:v>
                </c:pt>
                <c:pt idx="4">
                  <c:v>127.7</c:v>
                </c:pt>
                <c:pt idx="5">
                  <c:v>152.65</c:v>
                </c:pt>
                <c:pt idx="6">
                  <c:v>158.15</c:v>
                </c:pt>
                <c:pt idx="7">
                  <c:v>225.93725664000004</c:v>
                </c:pt>
                <c:pt idx="8">
                  <c:v>321.19725664000003</c:v>
                </c:pt>
                <c:pt idx="9">
                  <c:v>327.09725663999996</c:v>
                </c:pt>
                <c:pt idx="10">
                  <c:v>364.93725763999993</c:v>
                </c:pt>
                <c:pt idx="11">
                  <c:v>452.33725763999996</c:v>
                </c:pt>
                <c:pt idx="12">
                  <c:v>497.38725763999997</c:v>
                </c:pt>
                <c:pt idx="13">
                  <c:v>550.67725763999999</c:v>
                </c:pt>
                <c:pt idx="14">
                  <c:v>561.57725763999997</c:v>
                </c:pt>
                <c:pt idx="15">
                  <c:v>621.82925763999947</c:v>
                </c:pt>
                <c:pt idx="16">
                  <c:v>704.94525763999798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32408"/>
        <c:axId val="152732792"/>
      </c:lineChart>
      <c:dateAx>
        <c:axId val="152732408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2732792"/>
        <c:crosses val="autoZero"/>
        <c:auto val="1"/>
        <c:lblOffset val="100"/>
        <c:baseTimeUnit val="months"/>
      </c:dateAx>
      <c:valAx>
        <c:axId val="1527327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9115890083632348E-2"/>
              <c:y val="9.9091202723094064E-3"/>
            </c:manualLayout>
          </c:layout>
          <c:overlay val="0"/>
        </c:title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2732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301479664142161"/>
          <c:w val="0.9999570949380906"/>
          <c:h val="7.6985203358578599E-2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53317528857332E-2"/>
          <c:y val="6.5198290427677524E-2"/>
          <c:w val="0.90266324236353901"/>
          <c:h val="0.75744902555915405"/>
        </c:manualLayout>
      </c:layout>
      <c:lineChart>
        <c:grouping val="standard"/>
        <c:varyColors val="0"/>
        <c:ser>
          <c:idx val="1"/>
          <c:order val="0"/>
          <c:tx>
            <c:strRef>
              <c:f>'Выдача помесячно'!$B$29</c:f>
              <c:strCache>
                <c:ptCount val="1"/>
                <c:pt idx="0">
                  <c:v>Предоставлено поручительств</c:v>
                </c:pt>
              </c:strCache>
            </c:strRef>
          </c:tx>
          <c:dLbls>
            <c:dLbl>
              <c:idx val="0"/>
              <c:layout>
                <c:manualLayout>
                  <c:x val="1.095168551227665E-17"/>
                  <c:y val="-1.426024955436722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1301247771836124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помесячно'!$C$29:$S$29</c:f>
              <c:numCache>
                <c:formatCode>_-* #,##0.0_р_._-;\-* #,##0.0_р_._-;_-* "-"??_р_._-;_-@_-</c:formatCode>
                <c:ptCount val="17"/>
                <c:pt idx="0">
                  <c:v>6.9980000000000002</c:v>
                </c:pt>
                <c:pt idx="1">
                  <c:v>10.1920454</c:v>
                </c:pt>
                <c:pt idx="2">
                  <c:v>32.610045400000004</c:v>
                </c:pt>
                <c:pt idx="3">
                  <c:v>53.911438400000002</c:v>
                </c:pt>
                <c:pt idx="4">
                  <c:v>59.511438400000003</c:v>
                </c:pt>
                <c:pt idx="5">
                  <c:v>72.681989399999978</c:v>
                </c:pt>
                <c:pt idx="6">
                  <c:v>75.467552400000727</c:v>
                </c:pt>
                <c:pt idx="7">
                  <c:v>103.98718339999999</c:v>
                </c:pt>
                <c:pt idx="8">
                  <c:v>150.43205189</c:v>
                </c:pt>
                <c:pt idx="9">
                  <c:v>152.33205189</c:v>
                </c:pt>
                <c:pt idx="10">
                  <c:v>171.66068923999998</c:v>
                </c:pt>
                <c:pt idx="11">
                  <c:v>212.16212785000644</c:v>
                </c:pt>
                <c:pt idx="12">
                  <c:v>231.61596638</c:v>
                </c:pt>
                <c:pt idx="13">
                  <c:v>252.52296638000576</c:v>
                </c:pt>
                <c:pt idx="14">
                  <c:v>256.86296638000078</c:v>
                </c:pt>
                <c:pt idx="15">
                  <c:v>282.00296637999998</c:v>
                </c:pt>
                <c:pt idx="16">
                  <c:v>321.64737287999998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'Выдача помесячно'!$B$42</c:f>
              <c:strCache>
                <c:ptCount val="1"/>
                <c:pt idx="0">
                  <c:v>Предоставлено кредитных ресурсов под поручительство Фонда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помесячно'!$C$42:$S$42</c:f>
              <c:numCache>
                <c:formatCode>_-* #,##0.0_р_._-;\-* #,##0.0_р_._-;_-* "-"??_р_._-;_-@_-</c:formatCode>
                <c:ptCount val="17"/>
                <c:pt idx="0">
                  <c:v>10.6</c:v>
                </c:pt>
                <c:pt idx="1">
                  <c:v>17.100000000000001</c:v>
                </c:pt>
                <c:pt idx="2">
                  <c:v>67.2</c:v>
                </c:pt>
                <c:pt idx="3">
                  <c:v>113.7</c:v>
                </c:pt>
                <c:pt idx="4">
                  <c:v>127.7</c:v>
                </c:pt>
                <c:pt idx="5">
                  <c:v>152.65</c:v>
                </c:pt>
                <c:pt idx="6">
                  <c:v>158.15</c:v>
                </c:pt>
                <c:pt idx="7">
                  <c:v>225.93725664000004</c:v>
                </c:pt>
                <c:pt idx="8">
                  <c:v>321.19725664000003</c:v>
                </c:pt>
                <c:pt idx="9">
                  <c:v>327.09725663999996</c:v>
                </c:pt>
                <c:pt idx="10">
                  <c:v>364.93725763999993</c:v>
                </c:pt>
                <c:pt idx="11">
                  <c:v>452.33725763999996</c:v>
                </c:pt>
                <c:pt idx="12">
                  <c:v>497.38725763999997</c:v>
                </c:pt>
                <c:pt idx="13">
                  <c:v>550.67725763999999</c:v>
                </c:pt>
                <c:pt idx="14">
                  <c:v>561.57725763999997</c:v>
                </c:pt>
                <c:pt idx="15">
                  <c:v>621.82925763999947</c:v>
                </c:pt>
                <c:pt idx="16">
                  <c:v>704.94525763999798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95864"/>
        <c:axId val="151895472"/>
      </c:lineChart>
      <c:dateAx>
        <c:axId val="151895864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895472"/>
        <c:crosses val="autoZero"/>
        <c:auto val="1"/>
        <c:lblOffset val="100"/>
        <c:baseTimeUnit val="months"/>
      </c:dateAx>
      <c:valAx>
        <c:axId val="151895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9115890083632348E-2"/>
              <c:y val="9.9091202723094064E-3"/>
            </c:manualLayout>
          </c:layout>
          <c:overlay val="0"/>
        </c:title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895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301479664142161"/>
          <c:w val="0.9999570949380906"/>
          <c:h val="7.6985203358578599E-2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53317528857291E-2"/>
          <c:y val="6.5198290427677011E-2"/>
          <c:w val="0.90266324236353801"/>
          <c:h val="0.75744902555915283"/>
        </c:manualLayout>
      </c:layout>
      <c:lineChart>
        <c:grouping val="standard"/>
        <c:varyColors val="0"/>
        <c:ser>
          <c:idx val="1"/>
          <c:order val="0"/>
          <c:tx>
            <c:strRef>
              <c:f>'Выдача помесячно'!$B$29</c:f>
              <c:strCache>
                <c:ptCount val="1"/>
                <c:pt idx="0">
                  <c:v>Предоставлено поручительств</c:v>
                </c:pt>
              </c:strCache>
            </c:strRef>
          </c:tx>
          <c:dLbls>
            <c:dLbl>
              <c:idx val="0"/>
              <c:layout>
                <c:manualLayout>
                  <c:x val="1.0951685512276569E-17"/>
                  <c:y val="-1.426024955436720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1301247771836124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помесячно'!$C$29:$S$29</c:f>
              <c:numCache>
                <c:formatCode>_-* #,##0.0_р_._-;\-* #,##0.0_р_._-;_-* "-"??_р_._-;_-@_-</c:formatCode>
                <c:ptCount val="17"/>
                <c:pt idx="0">
                  <c:v>6.9980000000000002</c:v>
                </c:pt>
                <c:pt idx="1">
                  <c:v>10.1920454</c:v>
                </c:pt>
                <c:pt idx="2">
                  <c:v>32.610045400000004</c:v>
                </c:pt>
                <c:pt idx="3">
                  <c:v>53.911438400000002</c:v>
                </c:pt>
                <c:pt idx="4">
                  <c:v>59.511438400000003</c:v>
                </c:pt>
                <c:pt idx="5">
                  <c:v>72.681989399999978</c:v>
                </c:pt>
                <c:pt idx="6">
                  <c:v>75.467552400000727</c:v>
                </c:pt>
                <c:pt idx="7">
                  <c:v>103.98718339999999</c:v>
                </c:pt>
                <c:pt idx="8">
                  <c:v>150.43205189</c:v>
                </c:pt>
                <c:pt idx="9">
                  <c:v>152.33205189</c:v>
                </c:pt>
                <c:pt idx="10">
                  <c:v>171.66068923999998</c:v>
                </c:pt>
                <c:pt idx="11">
                  <c:v>212.1621278500061</c:v>
                </c:pt>
                <c:pt idx="12">
                  <c:v>231.61596638</c:v>
                </c:pt>
                <c:pt idx="13">
                  <c:v>252.52296638000544</c:v>
                </c:pt>
                <c:pt idx="14">
                  <c:v>256.86296638000078</c:v>
                </c:pt>
                <c:pt idx="15">
                  <c:v>282.00296637999998</c:v>
                </c:pt>
                <c:pt idx="16">
                  <c:v>321.64737287999998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'Выдача помесячно'!$B$42</c:f>
              <c:strCache>
                <c:ptCount val="1"/>
                <c:pt idx="0">
                  <c:v>Предоставлено кредитных ресурсов под поручительство Фонда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'Выдача помесячно'!$C$3:$S$3</c:f>
              <c:numCache>
                <c:formatCode>mmm/yy</c:formatCode>
                <c:ptCount val="17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</c:numCache>
            </c:numRef>
          </c:cat>
          <c:val>
            <c:numRef>
              <c:f>'Выдача помесячно'!$C$42:$S$42</c:f>
              <c:numCache>
                <c:formatCode>_-* #,##0.0_р_._-;\-* #,##0.0_р_._-;_-* "-"??_р_._-;_-@_-</c:formatCode>
                <c:ptCount val="17"/>
                <c:pt idx="0">
                  <c:v>10.6</c:v>
                </c:pt>
                <c:pt idx="1">
                  <c:v>17.100000000000001</c:v>
                </c:pt>
                <c:pt idx="2">
                  <c:v>67.2</c:v>
                </c:pt>
                <c:pt idx="3">
                  <c:v>113.7</c:v>
                </c:pt>
                <c:pt idx="4">
                  <c:v>127.7</c:v>
                </c:pt>
                <c:pt idx="5">
                  <c:v>152.65</c:v>
                </c:pt>
                <c:pt idx="6">
                  <c:v>158.15</c:v>
                </c:pt>
                <c:pt idx="7">
                  <c:v>225.93725664000004</c:v>
                </c:pt>
                <c:pt idx="8">
                  <c:v>321.19725664000003</c:v>
                </c:pt>
                <c:pt idx="9">
                  <c:v>327.09725663999996</c:v>
                </c:pt>
                <c:pt idx="10">
                  <c:v>364.93725763999993</c:v>
                </c:pt>
                <c:pt idx="11">
                  <c:v>452.33725763999996</c:v>
                </c:pt>
                <c:pt idx="12">
                  <c:v>497.38725763999997</c:v>
                </c:pt>
                <c:pt idx="13">
                  <c:v>550.67725763999999</c:v>
                </c:pt>
                <c:pt idx="14">
                  <c:v>561.57725763999997</c:v>
                </c:pt>
                <c:pt idx="15">
                  <c:v>621.82925763999947</c:v>
                </c:pt>
                <c:pt idx="16">
                  <c:v>704.94525763999798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91944"/>
        <c:axId val="151895080"/>
      </c:lineChart>
      <c:dateAx>
        <c:axId val="151891944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895080"/>
        <c:crosses val="autoZero"/>
        <c:auto val="1"/>
        <c:lblOffset val="100"/>
        <c:baseTimeUnit val="months"/>
      </c:dateAx>
      <c:valAx>
        <c:axId val="1518950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9115890083632361E-2"/>
              <c:y val="9.9091202723093109E-3"/>
            </c:manualLayout>
          </c:layout>
          <c:overlay val="0"/>
        </c:title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891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301479664142161"/>
          <c:w val="0.9999570949380906"/>
          <c:h val="7.6985203358578544E-2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29658657574173E-2"/>
          <c:y val="5.1711845878420128E-4"/>
          <c:w val="0.63072106895728963"/>
          <c:h val="0.9625164422014816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78143829261817E-2"/>
          <c:y val="5.1711845878420128E-4"/>
          <c:w val="0.63072106895728963"/>
          <c:h val="0.96251644220148169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7.4592074592105201E-3"/>
                  <c:y val="-7.72200772200774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53613053613088E-2"/>
                  <c:y val="-7.72200772200774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3240093240094767E-3"/>
                  <c:y val="-7.722007722007851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53613053613055E-2"/>
                  <c:y val="-2.57400257400257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8018648026025E-3"/>
                  <c:y val="-7.72200772200774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36667435399026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8.0000843268085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105534105534105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ОКВЭД!$D$46:$D$54</c:f>
              <c:strCache>
                <c:ptCount val="9"/>
                <c:pt idx="0">
                  <c:v>Торговля; ремонт а/тр средств, бытовых изделий и предметов личного пользования, 59,1%</c:v>
                </c:pt>
                <c:pt idx="1">
                  <c:v>Обрабатывающие производства, 15,4%</c:v>
                </c:pt>
                <c:pt idx="2">
                  <c:v>Строительство, 10,1%</c:v>
                </c:pt>
                <c:pt idx="3">
                  <c:v>Операции с недвижимым имуществом, аренда и предоставление услуг, 7,0%</c:v>
                </c:pt>
                <c:pt idx="4">
                  <c:v>Транспорт и связь, 3,2%</c:v>
                </c:pt>
                <c:pt idx="5">
                  <c:v>Предоставление прочих коммунальных, социальных и персональных услуг, 2,1%</c:v>
                </c:pt>
                <c:pt idx="6">
                  <c:v>Сельское хозяйство, охота и лесное хозяйство, 1,2%</c:v>
                </c:pt>
                <c:pt idx="7">
                  <c:v>Гостиницы и рестораны, 1,2%</c:v>
                </c:pt>
                <c:pt idx="8">
                  <c:v>Производство и распределение электроэнергии, газа и воды, 0,2%</c:v>
                </c:pt>
              </c:strCache>
            </c:strRef>
          </c:cat>
          <c:val>
            <c:numRef>
              <c:f>ОКВЭД!$E$46:$E$54</c:f>
              <c:numCache>
                <c:formatCode>0.0%</c:formatCode>
                <c:ptCount val="9"/>
                <c:pt idx="0">
                  <c:v>0.59100650012625311</c:v>
                </c:pt>
                <c:pt idx="1">
                  <c:v>0.15371143189633915</c:v>
                </c:pt>
                <c:pt idx="2">
                  <c:v>0.10053956597017252</c:v>
                </c:pt>
                <c:pt idx="3">
                  <c:v>7.0178983391987526E-2</c:v>
                </c:pt>
                <c:pt idx="4">
                  <c:v>3.1925133693757782E-2</c:v>
                </c:pt>
                <c:pt idx="5">
                  <c:v>2.127543931424301E-2</c:v>
                </c:pt>
                <c:pt idx="6">
                  <c:v>1.2123234271144579E-2</c:v>
                </c:pt>
                <c:pt idx="7">
                  <c:v>1.1696570087816162E-2</c:v>
                </c:pt>
                <c:pt idx="8">
                  <c:v>1.9262758097300919E-3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46652188778289"/>
          <c:y val="1.0749327162501623E-2"/>
          <c:w val="0.36358522743558142"/>
          <c:h val="0.9870088615160729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35176214614133E-3"/>
          <c:y val="3.7947874786452652E-2"/>
          <c:w val="0.9922264660947232"/>
          <c:h val="0.955808160343600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0845194231956163E-2"/>
                  <c:y val="-0.156657717948388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836559622446245E-3"/>
                  <c:y val="-0.3845081844377935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75708764650805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89137158636204"/>
                  <c:y val="-3.707502930832356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'Цели Кр'!$B$3:$B$6</c:f>
              <c:strCache>
                <c:ptCount val="4"/>
                <c:pt idx="0">
                  <c:v>Пополнение оборотных средств</c:v>
                </c:pt>
                <c:pt idx="1">
                  <c:v>Приобретение основных средств</c:v>
                </c:pt>
                <c:pt idx="2">
                  <c:v>Капитальный ремонт и модернизация основных средств</c:v>
                </c:pt>
                <c:pt idx="3">
                  <c:v>Обеспечение выполнения контракта (банковская гарантия)</c:v>
                </c:pt>
              </c:strCache>
            </c:strRef>
          </c:cat>
          <c:val>
            <c:numRef>
              <c:f>'Цели Кр'!$D$3:$D$6</c:f>
              <c:numCache>
                <c:formatCode>0.0%</c:formatCode>
                <c:ptCount val="4"/>
                <c:pt idx="0">
                  <c:v>0.63535277025595305</c:v>
                </c:pt>
                <c:pt idx="1">
                  <c:v>0.29869590776470267</c:v>
                </c:pt>
                <c:pt idx="2">
                  <c:v>3.4602154477333669E-2</c:v>
                </c:pt>
                <c:pt idx="3">
                  <c:v>3.1349167502010729E-2</c:v>
                </c:pt>
              </c:numCache>
            </c:numRef>
          </c:val>
        </c:ser>
        <c:ser>
          <c:idx val="1"/>
          <c:order val="1"/>
          <c:tx>
            <c:strRef>
              <c:f>'Цели Кр'!$D$2</c:f>
              <c:strCache>
                <c:ptCount val="1"/>
              </c:strCache>
            </c:strRef>
          </c:tx>
          <c:explosion val="25"/>
          <c:cat>
            <c:strRef>
              <c:f>'Цели Кр'!$B$3:$B$5</c:f>
              <c:strCache>
                <c:ptCount val="3"/>
                <c:pt idx="0">
                  <c:v>Пополнение оборотных средств</c:v>
                </c:pt>
                <c:pt idx="1">
                  <c:v>Приобретение основных средств</c:v>
                </c:pt>
                <c:pt idx="2">
                  <c:v>Капитальный ремонт и модернизация основных средств</c:v>
                </c:pt>
              </c:strCache>
            </c:strRef>
          </c:cat>
          <c:val>
            <c:numRef>
              <c:f>'Цели Кр'!$D$3:$D$5</c:f>
              <c:numCache>
                <c:formatCode>0.0%</c:formatCode>
                <c:ptCount val="3"/>
                <c:pt idx="0">
                  <c:v>0.63535277025595305</c:v>
                </c:pt>
                <c:pt idx="1">
                  <c:v>0.29869590776470267</c:v>
                </c:pt>
                <c:pt idx="2">
                  <c:v>3.4602154477333669E-2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055274885533297E-2"/>
          <c:y val="0.12236862797960214"/>
          <c:w val="0.30334086809632088"/>
          <c:h val="0.720908660434857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12660565360986E-2"/>
                  <c:y val="-0.2610806663175799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/>
                      <a:t>город </a:t>
                    </a:r>
                    <a:r>
                      <a:rPr lang="ru-RU" sz="1200" dirty="0" smtClean="0"/>
                      <a:t>Иркутск (74%)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776540969927335E-3"/>
                  <c:y val="0.163073222772138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Иркутская </a:t>
                    </a:r>
                  </a:p>
                  <a:p>
                    <a:r>
                      <a:rPr lang="ru-RU" dirty="0" smtClean="0"/>
                      <a:t>область</a:t>
                    </a:r>
                  </a:p>
                  <a:p>
                    <a:r>
                      <a:rPr lang="ru-RU" dirty="0" smtClean="0"/>
                      <a:t>(26%)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Территории!$B$24:$B$25</c:f>
              <c:strCache>
                <c:ptCount val="2"/>
                <c:pt idx="0">
                  <c:v>город Иркутск,
322 млн.руб.</c:v>
                </c:pt>
                <c:pt idx="1">
                  <c:v>остальные МО,
127 млн.руб.</c:v>
                </c:pt>
              </c:strCache>
            </c:strRef>
          </c:cat>
          <c:val>
            <c:numRef>
              <c:f>Территории!$C$24:$C$25</c:f>
              <c:numCache>
                <c:formatCode>#,##0</c:formatCode>
                <c:ptCount val="2"/>
                <c:pt idx="0">
                  <c:v>322.42121723999304</c:v>
                </c:pt>
                <c:pt idx="1">
                  <c:v>127.23395488999999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613547601331216"/>
          <c:y val="0"/>
          <c:w val="0.68957216737188531"/>
          <c:h val="0.894840636462660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Территории!$C$3</c:f>
              <c:strCache>
                <c:ptCount val="1"/>
                <c:pt idx="0">
                  <c:v>Количество сделок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Территории!$B$5:$B$31</c:f>
              <c:strCache>
                <c:ptCount val="27"/>
                <c:pt idx="0">
                  <c:v>город  Братск</c:v>
                </c:pt>
                <c:pt idx="1">
                  <c:v>город Ангарск</c:v>
                </c:pt>
                <c:pt idx="2">
                  <c:v>Иркутский район</c:v>
                </c:pt>
                <c:pt idx="3">
                  <c:v>город Усолье-Сибирское</c:v>
                </c:pt>
                <c:pt idx="4">
                  <c:v>город Черемхово</c:v>
                </c:pt>
                <c:pt idx="5">
                  <c:v>город Тайшет</c:v>
                </c:pt>
                <c:pt idx="6">
                  <c:v>город Зима</c:v>
                </c:pt>
                <c:pt idx="7">
                  <c:v>город Саянск</c:v>
                </c:pt>
                <c:pt idx="8">
                  <c:v>город Усть-Илимск</c:v>
                </c:pt>
                <c:pt idx="9">
                  <c:v>город Свирск</c:v>
                </c:pt>
                <c:pt idx="10">
                  <c:v>город Шелехов</c:v>
                </c:pt>
                <c:pt idx="11">
                  <c:v>Шелеховский район</c:v>
                </c:pt>
                <c:pt idx="12">
                  <c:v>Осинский район</c:v>
                </c:pt>
                <c:pt idx="13">
                  <c:v>Усть-Илимский район</c:v>
                </c:pt>
                <c:pt idx="14">
                  <c:v>Братский район</c:v>
                </c:pt>
                <c:pt idx="15">
                  <c:v>Катангский район</c:v>
                </c:pt>
                <c:pt idx="16">
                  <c:v>Казачинско-Ленский район</c:v>
                </c:pt>
                <c:pt idx="17">
                  <c:v>Слюдянский район</c:v>
                </c:pt>
                <c:pt idx="18">
                  <c:v>Город Бодайбо</c:v>
                </c:pt>
                <c:pt idx="19">
                  <c:v>Зиминский район</c:v>
                </c:pt>
                <c:pt idx="20">
                  <c:v>Баяндаевский район</c:v>
                </c:pt>
                <c:pt idx="21">
                  <c:v>Боханский район</c:v>
                </c:pt>
                <c:pt idx="22">
                  <c:v>Качугский район</c:v>
                </c:pt>
                <c:pt idx="23">
                  <c:v>Тулунский район</c:v>
                </c:pt>
                <c:pt idx="24">
                  <c:v>Чунский район</c:v>
                </c:pt>
                <c:pt idx="25">
                  <c:v>Бодайбинский район</c:v>
                </c:pt>
                <c:pt idx="26">
                  <c:v>Город Байкальск</c:v>
                </c:pt>
              </c:strCache>
            </c:strRef>
          </c:cat>
          <c:val>
            <c:numRef>
              <c:f>Территории!$C$5:$C$31</c:f>
              <c:numCache>
                <c:formatCode>General</c:formatCode>
                <c:ptCount val="27"/>
                <c:pt idx="0">
                  <c:v>37</c:v>
                </c:pt>
                <c:pt idx="1">
                  <c:v>36</c:v>
                </c:pt>
                <c:pt idx="2">
                  <c:v>16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"/>
          <c:order val="1"/>
          <c:tx>
            <c:strRef>
              <c:f>Территории!$D$3</c:f>
              <c:strCache>
                <c:ptCount val="1"/>
                <c:pt idx="0">
                  <c:v>Выдано поручительств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9.9169076917722462E-3"/>
                  <c:y val="4.766737629752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9.9169076917722462E-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8.5002065929476404E-3"/>
                  <c:y val="-4.3694590175766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2.833402197649213E-3"/>
                  <c:y val="-7.1501064446292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8.5002065929476404E-3"/>
                  <c:y val="-2.3833688148764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Территории!$B$5:$B$31</c:f>
              <c:strCache>
                <c:ptCount val="27"/>
                <c:pt idx="0">
                  <c:v>город  Братск</c:v>
                </c:pt>
                <c:pt idx="1">
                  <c:v>город Ангарск</c:v>
                </c:pt>
                <c:pt idx="2">
                  <c:v>Иркутский район</c:v>
                </c:pt>
                <c:pt idx="3">
                  <c:v>город Усолье-Сибирское</c:v>
                </c:pt>
                <c:pt idx="4">
                  <c:v>город Черемхово</c:v>
                </c:pt>
                <c:pt idx="5">
                  <c:v>город Тайшет</c:v>
                </c:pt>
                <c:pt idx="6">
                  <c:v>город Зима</c:v>
                </c:pt>
                <c:pt idx="7">
                  <c:v>город Саянск</c:v>
                </c:pt>
                <c:pt idx="8">
                  <c:v>город Усть-Илимск</c:v>
                </c:pt>
                <c:pt idx="9">
                  <c:v>город Свирск</c:v>
                </c:pt>
                <c:pt idx="10">
                  <c:v>город Шелехов</c:v>
                </c:pt>
                <c:pt idx="11">
                  <c:v>Шелеховский район</c:v>
                </c:pt>
                <c:pt idx="12">
                  <c:v>Осинский район</c:v>
                </c:pt>
                <c:pt idx="13">
                  <c:v>Усть-Илимский район</c:v>
                </c:pt>
                <c:pt idx="14">
                  <c:v>Братский район</c:v>
                </c:pt>
                <c:pt idx="15">
                  <c:v>Катангский район</c:v>
                </c:pt>
                <c:pt idx="16">
                  <c:v>Казачинско-Ленский район</c:v>
                </c:pt>
                <c:pt idx="17">
                  <c:v>Слюдянский район</c:v>
                </c:pt>
                <c:pt idx="18">
                  <c:v>Город Бодайбо</c:v>
                </c:pt>
                <c:pt idx="19">
                  <c:v>Зиминский район</c:v>
                </c:pt>
                <c:pt idx="20">
                  <c:v>Баяндаевский район</c:v>
                </c:pt>
                <c:pt idx="21">
                  <c:v>Боханский район</c:v>
                </c:pt>
                <c:pt idx="22">
                  <c:v>Качугский район</c:v>
                </c:pt>
                <c:pt idx="23">
                  <c:v>Тулунский район</c:v>
                </c:pt>
                <c:pt idx="24">
                  <c:v>Чунский район</c:v>
                </c:pt>
                <c:pt idx="25">
                  <c:v>Бодайбинский район</c:v>
                </c:pt>
                <c:pt idx="26">
                  <c:v>Город Байкальск</c:v>
                </c:pt>
              </c:strCache>
            </c:strRef>
          </c:cat>
          <c:val>
            <c:numRef>
              <c:f>Территории!$D$5:$D$31</c:f>
              <c:numCache>
                <c:formatCode>#,##0</c:formatCode>
                <c:ptCount val="27"/>
                <c:pt idx="0">
                  <c:v>108.41039849000001</c:v>
                </c:pt>
                <c:pt idx="1">
                  <c:v>187.0905765</c:v>
                </c:pt>
                <c:pt idx="2">
                  <c:v>33.404569000000002</c:v>
                </c:pt>
                <c:pt idx="3">
                  <c:v>26.512899999999998</c:v>
                </c:pt>
                <c:pt idx="4">
                  <c:v>14.260999999999999</c:v>
                </c:pt>
                <c:pt idx="5">
                  <c:v>23.6785</c:v>
                </c:pt>
                <c:pt idx="6">
                  <c:v>14.971609000000001</c:v>
                </c:pt>
                <c:pt idx="7">
                  <c:v>9.1440819999999992</c:v>
                </c:pt>
                <c:pt idx="8">
                  <c:v>14.859996000000001</c:v>
                </c:pt>
                <c:pt idx="9">
                  <c:v>21.880213000000001</c:v>
                </c:pt>
                <c:pt idx="10">
                  <c:v>6.28</c:v>
                </c:pt>
                <c:pt idx="11">
                  <c:v>4.3899999999999997</c:v>
                </c:pt>
                <c:pt idx="12">
                  <c:v>11.13</c:v>
                </c:pt>
                <c:pt idx="13">
                  <c:v>9.9751999999999992</c:v>
                </c:pt>
                <c:pt idx="14">
                  <c:v>5.04</c:v>
                </c:pt>
                <c:pt idx="15">
                  <c:v>4</c:v>
                </c:pt>
                <c:pt idx="16">
                  <c:v>2.7013500000000001</c:v>
                </c:pt>
                <c:pt idx="17">
                  <c:v>1.6251954</c:v>
                </c:pt>
                <c:pt idx="18">
                  <c:v>0.82450000000000001</c:v>
                </c:pt>
                <c:pt idx="19">
                  <c:v>10.1456</c:v>
                </c:pt>
                <c:pt idx="20">
                  <c:v>7.3917877000000001</c:v>
                </c:pt>
                <c:pt idx="21">
                  <c:v>5</c:v>
                </c:pt>
                <c:pt idx="22">
                  <c:v>3.6</c:v>
                </c:pt>
                <c:pt idx="23">
                  <c:v>3.5</c:v>
                </c:pt>
                <c:pt idx="24">
                  <c:v>2</c:v>
                </c:pt>
                <c:pt idx="25">
                  <c:v>0.87</c:v>
                </c:pt>
                <c:pt idx="26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Территории!$E$3</c:f>
              <c:strCache>
                <c:ptCount val="1"/>
                <c:pt idx="0">
                  <c:v>Выдано кредитов </c:v>
                </c:pt>
              </c:strCache>
            </c:strRef>
          </c:tx>
          <c:invertIfNegative val="0"/>
          <c:dLbls>
            <c:dLbl>
              <c:idx val="16"/>
              <c:layout>
                <c:manualLayout>
                  <c:x val="7.0835054941229807E-3"/>
                  <c:y val="-4.3694590175766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41670109882460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4167010988246066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7.08350549412303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9.91690769177224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8.5002065929476404E-3"/>
                  <c:y val="-4.2670498218522279E-2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Территории!$B$5:$B$31</c:f>
              <c:strCache>
                <c:ptCount val="27"/>
                <c:pt idx="0">
                  <c:v>город  Братск</c:v>
                </c:pt>
                <c:pt idx="1">
                  <c:v>город Ангарск</c:v>
                </c:pt>
                <c:pt idx="2">
                  <c:v>Иркутский район</c:v>
                </c:pt>
                <c:pt idx="3">
                  <c:v>город Усолье-Сибирское</c:v>
                </c:pt>
                <c:pt idx="4">
                  <c:v>город Черемхово</c:v>
                </c:pt>
                <c:pt idx="5">
                  <c:v>город Тайшет</c:v>
                </c:pt>
                <c:pt idx="6">
                  <c:v>город Зима</c:v>
                </c:pt>
                <c:pt idx="7">
                  <c:v>город Саянск</c:v>
                </c:pt>
                <c:pt idx="8">
                  <c:v>город Усть-Илимск</c:v>
                </c:pt>
                <c:pt idx="9">
                  <c:v>город Свирск</c:v>
                </c:pt>
                <c:pt idx="10">
                  <c:v>город Шелехов</c:v>
                </c:pt>
                <c:pt idx="11">
                  <c:v>Шелеховский район</c:v>
                </c:pt>
                <c:pt idx="12">
                  <c:v>Осинский район</c:v>
                </c:pt>
                <c:pt idx="13">
                  <c:v>Усть-Илимский район</c:v>
                </c:pt>
                <c:pt idx="14">
                  <c:v>Братский район</c:v>
                </c:pt>
                <c:pt idx="15">
                  <c:v>Катангский район</c:v>
                </c:pt>
                <c:pt idx="16">
                  <c:v>Казачинско-Ленский район</c:v>
                </c:pt>
                <c:pt idx="17">
                  <c:v>Слюдянский район</c:v>
                </c:pt>
                <c:pt idx="18">
                  <c:v>Город Бодайбо</c:v>
                </c:pt>
                <c:pt idx="19">
                  <c:v>Зиминский район</c:v>
                </c:pt>
                <c:pt idx="20">
                  <c:v>Баяндаевский район</c:v>
                </c:pt>
                <c:pt idx="21">
                  <c:v>Боханский район</c:v>
                </c:pt>
                <c:pt idx="22">
                  <c:v>Качугский район</c:v>
                </c:pt>
                <c:pt idx="23">
                  <c:v>Тулунский район</c:v>
                </c:pt>
                <c:pt idx="24">
                  <c:v>Чунский район</c:v>
                </c:pt>
                <c:pt idx="25">
                  <c:v>Бодайбинский район</c:v>
                </c:pt>
                <c:pt idx="26">
                  <c:v>Город Байкальск</c:v>
                </c:pt>
              </c:strCache>
            </c:strRef>
          </c:cat>
          <c:val>
            <c:numRef>
              <c:f>Территории!$E$5:$E$31</c:f>
              <c:numCache>
                <c:formatCode>#,##0</c:formatCode>
                <c:ptCount val="27"/>
                <c:pt idx="0">
                  <c:v>227.96749999999997</c:v>
                </c:pt>
                <c:pt idx="1">
                  <c:v>371.32400100000001</c:v>
                </c:pt>
                <c:pt idx="2">
                  <c:v>86.492756639999996</c:v>
                </c:pt>
                <c:pt idx="3">
                  <c:v>95</c:v>
                </c:pt>
                <c:pt idx="4">
                  <c:v>95.7</c:v>
                </c:pt>
                <c:pt idx="5">
                  <c:v>61</c:v>
                </c:pt>
                <c:pt idx="6">
                  <c:v>31.5</c:v>
                </c:pt>
                <c:pt idx="7">
                  <c:v>18.45</c:v>
                </c:pt>
                <c:pt idx="8">
                  <c:v>29</c:v>
                </c:pt>
                <c:pt idx="9">
                  <c:v>40</c:v>
                </c:pt>
                <c:pt idx="10">
                  <c:v>21.6</c:v>
                </c:pt>
                <c:pt idx="11">
                  <c:v>20.050999999999998</c:v>
                </c:pt>
                <c:pt idx="12">
                  <c:v>22.5</c:v>
                </c:pt>
                <c:pt idx="13">
                  <c:v>40</c:v>
                </c:pt>
                <c:pt idx="14">
                  <c:v>8</c:v>
                </c:pt>
                <c:pt idx="15">
                  <c:v>8</c:v>
                </c:pt>
                <c:pt idx="16">
                  <c:v>3.9</c:v>
                </c:pt>
                <c:pt idx="17">
                  <c:v>3.5</c:v>
                </c:pt>
                <c:pt idx="18">
                  <c:v>2.6</c:v>
                </c:pt>
                <c:pt idx="19">
                  <c:v>43.5456</c:v>
                </c:pt>
                <c:pt idx="20">
                  <c:v>20</c:v>
                </c:pt>
                <c:pt idx="21">
                  <c:v>10</c:v>
                </c:pt>
                <c:pt idx="22">
                  <c:v>7.2</c:v>
                </c:pt>
                <c:pt idx="23">
                  <c:v>5</c:v>
                </c:pt>
                <c:pt idx="24">
                  <c:v>3</c:v>
                </c:pt>
                <c:pt idx="25">
                  <c:v>4.5</c:v>
                </c:pt>
                <c:pt idx="26">
                  <c:v>0.84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896648"/>
        <c:axId val="151892336"/>
        <c:axId val="0"/>
      </c:bar3DChart>
      <c:catAx>
        <c:axId val="151896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1892336"/>
        <c:crosses val="autoZero"/>
        <c:auto val="1"/>
        <c:lblAlgn val="ctr"/>
        <c:lblOffset val="100"/>
        <c:noMultiLvlLbl val="0"/>
      </c:catAx>
      <c:valAx>
        <c:axId val="15189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0.89454756801380086"/>
              <c:y val="0.93064860027524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896648"/>
        <c:crosses val="autoZero"/>
        <c:crossBetween val="between"/>
      </c:valAx>
    </c:plotArea>
    <c:legend>
      <c:legendPos val="tr"/>
      <c:layout/>
      <c:overlay val="1"/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233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9ADB3B-F819-47D0-9423-5BE4D4D2A2F6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42"/>
            <a:ext cx="2947233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F92787-2A6F-472A-9589-D7B298D8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8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086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05B4F6-89D8-4091-B726-09E4D21F0C3D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42" y="4714421"/>
            <a:ext cx="5438140" cy="446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842"/>
            <a:ext cx="2944086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6418F-910F-4C78-9A1D-2D0CE0D78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2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0BBE-697A-49CF-8ADF-2C9D758282BA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EB72-A9EF-427E-A312-0521049B9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39AA-5975-4F0D-90ED-70B797016D91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DFA7-D8AF-4726-8DB5-30654DAD89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9293-E6B9-4A72-8671-313360E691DF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221-171C-4C3E-9688-393331FDB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E838-457F-4978-BB6F-4E055EFCBD14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58AD-9849-4A53-9512-E1A6160E3F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0993-3AAF-400C-8B68-446A93E29A9E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7591-734D-4CFB-9DD6-F397624A42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3DFB-3392-4562-B21F-BFEF8312F17C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3424-C0DC-431E-9907-8FE164F98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C5B4-F0CB-4103-AE37-CBAA2547BAE5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D9BD-6973-424E-8B2B-F323589E7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BBCD-A854-4273-A5A7-BFE2E1143980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6B51-376E-48D4-A8FD-802CC5BD9F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0E34-BC8C-4D0B-829D-ABA93BEB7B77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C18B-25B1-432C-87EA-5A7FA839F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8041-FFA7-4E65-985C-EAA9B44F5FF9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77DB-0E90-4DC6-9734-801B07439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FB53-900D-4A63-821E-8529ECF93BA1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1CA3-54F7-4632-AD65-64B0AFF07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D19D5-EB9F-40AD-A5A3-C8E349A786BA}" type="datetimeFigureOut">
              <a:rPr lang="ru-RU"/>
              <a:pPr>
                <a:defRPr/>
              </a:pPr>
              <a:t>18.05.2016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379C-50C9-428F-AE1E-30ABF120D6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msayansk.ru/gi/1025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1.jpeg"/><Relationship Id="rId26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3.emf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2.emf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1.e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0.gif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714500" y="2786063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pic>
        <p:nvPicPr>
          <p:cNvPr id="2052" name="Рисунок 6" descr="D:\common\СМ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765" y="214291"/>
            <a:ext cx="2398934" cy="9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2875" y="1214438"/>
            <a:ext cx="87868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Гарантийный фонд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содействия кредитованию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sz="2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бизнеса</a:t>
            </a:r>
            <a:endParaRPr lang="ru-RU" sz="22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786188" y="6286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Иркутск, 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13" descr="http://www.alogo.ru/alogo/prodvizhenie-saiy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000375"/>
            <a:ext cx="2714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 descr="http://t3.gstatic.com/images?q=tbn:hoNzM0hv9dNJDM::&amp;t=1&amp;usg=__nd8HOZpr94OmvPoLlFsgVCk-Qb0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928938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86188" y="5786438"/>
            <a:ext cx="5214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Окладникова Диляра Рамисовна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25414"/>
            <a:ext cx="240982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6404" y="116632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1196752"/>
            <a:ext cx="6553200" cy="288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7474750" y="214747475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251521" y="260648"/>
            <a:ext cx="8678168" cy="1080120"/>
            <a:chOff x="36000" y="71439"/>
            <a:chExt cx="9036000" cy="100010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00" y="71439"/>
              <a:ext cx="9036000" cy="100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2550" indent="0" algn="just" eaLnBrk="1" hangingPunct="1">
                <a:buNone/>
                <a:defRPr/>
              </a:pPr>
              <a:r>
                <a:rPr lang="ru-RU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Приоритетные виды экономической деятельности </a:t>
              </a:r>
              <a:endParaRPr lang="en-US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1216" y="142867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26404" y="1093473"/>
            <a:ext cx="8786813" cy="5286375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деятельность которых относится к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приоритетным видам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утвержденными Правлением Фонда, поручительство Фонда предоставляется на льготных условиях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экономической деятельности, осуществляемой СМСП на территории Иркутской области, является деятельность: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3763">
              <a:buAutoNum type="arabicPeriod"/>
              <a:tabLst>
                <a:tab pos="363538" algn="l"/>
              </a:tabLst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моногородов Иркутской области, входящих в перечень, утвержденный уполномоченным федеральным органом исполнительной власти: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93763">
              <a:buNone/>
              <a:tabLst>
                <a:tab pos="363538" algn="l"/>
              </a:tabLs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Байкальск, г. Шелехов, г. Тулун, г. Черемхово, г. Саянск, г. Усолье-Сибирское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defTabSz="893763">
              <a:buNone/>
              <a:tabLst>
                <a:tab pos="363538" algn="l"/>
              </a:tabLs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Железногорск-Илимский, г. Усть-Илимск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defTabSz="893763">
              <a:buNone/>
              <a:tabLst>
                <a:tab pos="363538" algn="l"/>
              </a:tabLst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93763">
              <a:buNone/>
              <a:tabLst>
                <a:tab pos="363538" algn="l"/>
              </a:tabLs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инноваций;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93763">
              <a:buNone/>
              <a:tabLst>
                <a:tab pos="363538" algn="l"/>
              </a:tabLst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3763">
              <a:buAutoNum type="arabicPeriod" startAt="3"/>
              <a:tabLst>
                <a:tab pos="363538" algn="l"/>
              </a:tabLst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строительству туристических объектов в особой экономической зоне туристическо-        рекреационного типа на территории муниципального образования «Слюдянский район»; </a:t>
            </a:r>
          </a:p>
          <a:p>
            <a:pPr marL="0" indent="0" defTabSz="893763">
              <a:buNone/>
              <a:tabLst>
                <a:tab pos="363538" algn="l"/>
              </a:tabLst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3763">
              <a:buAutoNum type="arabicPeriod" startAt="4"/>
              <a:tabLst>
                <a:tab pos="363538" algn="l"/>
              </a:tabLst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4 Перечня приоритетных видов экономической деятельности,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осуществляемой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СМСП на территории Иркутской области (см. на официальном сайте Фонда). </a:t>
            </a:r>
          </a:p>
          <a:p>
            <a:pPr marL="365125" indent="-282575" algn="just" eaLnBrk="1" hangingPunct="1">
              <a:buFont typeface="Arial" charset="0"/>
              <a:buNone/>
              <a:tabLst>
                <a:tab pos="363538" algn="l"/>
              </a:tabLst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17431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6357937" cy="1214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8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1357313"/>
            <a:ext cx="8715375" cy="52783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в сумме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руб.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 собственного обеспечения СМСП по кредиту: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1 000 000 * 30% = 300 000 руб.</a:t>
            </a:r>
          </a:p>
          <a:p>
            <a:pPr marL="342900" lvl="0" indent="-342900" algn="ctr">
              <a:spcBef>
                <a:spcPts val="18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поручительства составит:</a:t>
            </a:r>
          </a:p>
          <a:p>
            <a:pPr marL="342900" lvl="0" indent="-342900"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* 70% = 700 000 руб.</a:t>
            </a:r>
          </a:p>
          <a:p>
            <a:pPr marL="342900" lvl="0" indent="-342900" algn="ctr"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18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Фонду (разовый платеж):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 *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1,65 % 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11 550 руб.</a:t>
            </a:r>
          </a:p>
          <a:p>
            <a:pPr marL="342900" indent="-342900"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180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 (разовый платеж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приоритетных видов деятельности: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12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 *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	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" name="Группа 7"/>
          <p:cNvGrpSpPr/>
          <p:nvPr/>
        </p:nvGrpSpPr>
        <p:grpSpPr>
          <a:xfrm>
            <a:off x="251520" y="291250"/>
            <a:ext cx="8588126" cy="955179"/>
            <a:chOff x="36000" y="71439"/>
            <a:chExt cx="9036000" cy="100010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6000" y="71439"/>
              <a:ext cx="9036000" cy="100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2550" indent="0" algn="just" eaLnBrk="1" hangingPunct="1">
                <a:buNone/>
                <a:defRPr/>
              </a:pPr>
              <a:endParaRPr lang="en-US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0265" y="159623"/>
              <a:ext cx="2117181" cy="911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11560" y="44164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стоимости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поручительства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7474750" y="214747475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251521" y="188640"/>
            <a:ext cx="8640960" cy="882930"/>
            <a:chOff x="36000" y="71439"/>
            <a:chExt cx="9036000" cy="100010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00" y="71439"/>
              <a:ext cx="9036000" cy="100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ПРЕИМУЩЕСТВА  ПОРУЧИТЕЛЬСТВА  ФОНДА</a:t>
              </a:r>
            </a:p>
          </p:txBody>
        </p:sp>
        <p:pic>
          <p:nvPicPr>
            <p:cNvPr id="11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4613" y="111492"/>
              <a:ext cx="2376667" cy="9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9051" y="1071569"/>
            <a:ext cx="8982074" cy="5715017"/>
          </a:xfrm>
        </p:spPr>
        <p:txBody>
          <a:bodyPr>
            <a:normAutofit fontScale="92500" lnSpcReduction="10000"/>
          </a:bodyPr>
          <a:lstStyle/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Фонда принимается его партнерами в качестве обеспечения без дисконта, т.е. 1:1.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Фонда не требуется страховать.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 обременять свое имущество залогом и использовать его без ограничений, экономя денежные средства за счет отсутствия страховых платежей.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схемы получения – по принципу «единого окна»: не требуется предварительного обращения в Фонд за получением поручительства. Подача заявки осуществляется через партнеров Фонда.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необходимости сбора документов отдельно для Фонда.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оформления поручительства Фонда - в течение 3-х рабочих дней.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кредита (банковской гарантии) при отсутствии собственного достаточного обеспечения (необходимо не менее 30%).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относится к высокой, второй, категории качества обеспечения (Положение Банка России №254-П).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оформления «уникального» предмета лизинга по договору финансовой аренды.</a:t>
            </a:r>
          </a:p>
          <a:p>
            <a:pPr marL="457200" indent="-279400" algn="just" eaLnBrk="1" hangingPunct="1">
              <a:buFont typeface="+mj-lt"/>
              <a:buAutoNum type="arabicPeriod"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поручительства предпринимателями отдаленных от центра территорий Иркутской области.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8178" y="1052736"/>
            <a:ext cx="53426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Общая сумма выданных поручительств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2 082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87164"/>
            <a:ext cx="8643382" cy="865572"/>
            <a:chOff x="36000" y="71439"/>
            <a:chExt cx="9071481" cy="10001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6000" y="71439"/>
              <a:ext cx="9068939" cy="10001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ОТРАСЛЕВАЯ  СТРУКТУРА  ПОРТФЕЛЯ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ПОРУЧИТЕЛЬСТВ  на 01.05.2016 г.</a:t>
              </a:r>
            </a:p>
          </p:txBody>
        </p:sp>
        <p:pic>
          <p:nvPicPr>
            <p:cNvPr id="13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92918" y="99491"/>
              <a:ext cx="2214563" cy="972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6" name="Скругленная прямоугольная выноска 15"/>
          <p:cNvSpPr/>
          <p:nvPr/>
        </p:nvSpPr>
        <p:spPr>
          <a:xfrm rot="10800000">
            <a:off x="338178" y="5041369"/>
            <a:ext cx="5479529" cy="1422225"/>
          </a:xfrm>
          <a:prstGeom prst="wedgeRoundRectCallout">
            <a:avLst>
              <a:gd name="adj1" fmla="val -30194"/>
              <a:gd name="adj2" fmla="val 633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4905" y="5070633"/>
            <a:ext cx="576064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Обрабатывающие производства (15,4%):</a:t>
            </a:r>
          </a:p>
          <a:p>
            <a:pPr indent="3240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производство прочих неметаллических минеральных продуктов</a:t>
            </a:r>
          </a:p>
          <a:p>
            <a:pPr indent="3240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производство пищевых продуктов</a:t>
            </a:r>
          </a:p>
          <a:p>
            <a:pPr indent="3240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производство резиновых и пластмассовых изделий</a:t>
            </a:r>
          </a:p>
          <a:p>
            <a:pPr indent="3240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текстильное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 швейное производство</a:t>
            </a:r>
          </a:p>
          <a:p>
            <a:pPr indent="3240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металлургическое производство и проч.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81460"/>
              </p:ext>
            </p:extLst>
          </p:nvPr>
        </p:nvGraphicFramePr>
        <p:xfrm>
          <a:off x="1" y="1093778"/>
          <a:ext cx="875743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43815"/>
              </p:ext>
            </p:extLst>
          </p:nvPr>
        </p:nvGraphicFramePr>
        <p:xfrm>
          <a:off x="942294" y="1481363"/>
          <a:ext cx="7815136" cy="431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3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7764" y="249565"/>
            <a:ext cx="8748472" cy="893420"/>
            <a:chOff x="197764" y="249564"/>
            <a:chExt cx="8748472" cy="10715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97764" y="249564"/>
              <a:ext cx="8748472" cy="10715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ЦЕЛЕВОЕ  НАЗНАЧЕНИЕ  КРЕДИТОВ,  ВЫДАННЫХ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ПОД  ПОРУЧИТЕЛЬСТВО  ФОНДА  на 01.05.2016 г.</a:t>
              </a:r>
            </a:p>
          </p:txBody>
        </p:sp>
        <p:pic>
          <p:nvPicPr>
            <p:cNvPr id="12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4248" y="274788"/>
              <a:ext cx="2095773" cy="10463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2844" y="1142984"/>
            <a:ext cx="54292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Общая сумма выданных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кредитов 4 786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792539"/>
              </p:ext>
            </p:extLst>
          </p:nvPr>
        </p:nvGraphicFramePr>
        <p:xfrm>
          <a:off x="428626" y="1571612"/>
          <a:ext cx="7815782" cy="47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2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" y="30486"/>
            <a:ext cx="9068939" cy="1041060"/>
            <a:chOff x="36000" y="30486"/>
            <a:chExt cx="9068939" cy="10410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00" y="71439"/>
              <a:ext cx="9036000" cy="100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ТЕРРИТОРИИ  ПРЕДОСТАВЛЕНИЯ  ПОРУЧИТЕЛЬСТВ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ФОНДА  на 01.05.2016 г.</a:t>
              </a:r>
            </a:p>
          </p:txBody>
        </p:sp>
        <p:pic>
          <p:nvPicPr>
            <p:cNvPr id="11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30486"/>
              <a:ext cx="2084667" cy="8069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3635896" y="1844824"/>
            <a:ext cx="9072488" cy="3380126"/>
            <a:chOff x="5080113" y="1710793"/>
            <a:chExt cx="6261359" cy="3437555"/>
          </a:xfrm>
        </p:grpSpPr>
        <p:sp>
          <p:nvSpPr>
            <p:cNvPr id="13" name="TextBox 12"/>
            <p:cNvSpPr txBox="1"/>
            <p:nvPr/>
          </p:nvSpPr>
          <p:spPr>
            <a:xfrm>
              <a:off x="5080113" y="1930649"/>
              <a:ext cx="3572144" cy="3217699"/>
            </a:xfrm>
            <a:prstGeom prst="rect">
              <a:avLst/>
            </a:prstGeom>
            <a:solidFill>
              <a:srgbClr val="F4FBD9"/>
            </a:solidFill>
          </p:spPr>
          <p:txBody>
            <a:bodyPr wrap="square" lIns="72000" rIns="0" rtlCol="0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город Иркутск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- количество сделок 386 (из 536);</a:t>
              </a:r>
            </a:p>
            <a:p>
              <a:pPr>
                <a:lnSpc>
                  <a:spcPct val="130000"/>
                </a:lnSpc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- выдано поручительств 1 549 млн. руб. (из 2 082);</a:t>
              </a:r>
            </a:p>
            <a:p>
              <a:pPr>
                <a:lnSpc>
                  <a:spcPct val="130000"/>
                </a:lnSpc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- выдано кредитов 3 505 млн.руб. (из 4 786).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321649282"/>
                </p:ext>
              </p:extLst>
            </p:nvPr>
          </p:nvGraphicFramePr>
          <p:xfrm>
            <a:off x="5840748" y="1710793"/>
            <a:ext cx="5500724" cy="231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2915816" y="1196752"/>
            <a:ext cx="392909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 из 42 муниципальных образований Иркутской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91251"/>
              </p:ext>
            </p:extLst>
          </p:nvPr>
        </p:nvGraphicFramePr>
        <p:xfrm>
          <a:off x="0" y="1196752"/>
          <a:ext cx="8964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15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05405"/>
            <a:ext cx="955421" cy="65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88" y="1859310"/>
            <a:ext cx="1140256" cy="4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9" descr="C:\Users\Быков\Desktop\Техзадания\техзадание 24.11.2010\Рафт лизи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143249"/>
            <a:ext cx="1408914" cy="42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3110" y="6000769"/>
            <a:ext cx="1578821" cy="4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596" y="5072074"/>
            <a:ext cx="1486233" cy="51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0597" y="2258912"/>
            <a:ext cx="1674964" cy="4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8" cstate="print"/>
          <a:srcRect t="7896" b="13155"/>
          <a:stretch>
            <a:fillRect/>
          </a:stretch>
        </p:blipFill>
        <p:spPr bwMode="auto">
          <a:xfrm>
            <a:off x="5355521" y="2041341"/>
            <a:ext cx="926883" cy="4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458" y="2927470"/>
            <a:ext cx="1408801" cy="3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10" cstate="print"/>
          <a:srcRect t="21635" b="35096"/>
          <a:stretch>
            <a:fillRect/>
          </a:stretch>
        </p:blipFill>
        <p:spPr bwMode="auto">
          <a:xfrm>
            <a:off x="5230108" y="2670066"/>
            <a:ext cx="1103672" cy="38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АТБ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7530" y="3722970"/>
            <a:ext cx="1098442" cy="500066"/>
          </a:xfrm>
          <a:prstGeom prst="rect">
            <a:avLst/>
          </a:prstGeom>
        </p:spPr>
      </p:pic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1336" y="6107830"/>
            <a:ext cx="1490753" cy="42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юниаструм.jpg"/>
          <p:cNvPicPr>
            <a:picLocks noChangeAspect="1"/>
          </p:cNvPicPr>
          <p:nvPr/>
        </p:nvPicPr>
        <p:blipFill>
          <a:blip r:embed="rId13" cstate="print"/>
          <a:srcRect r="55202" b="84515"/>
          <a:stretch>
            <a:fillRect/>
          </a:stretch>
        </p:blipFill>
        <p:spPr>
          <a:xfrm>
            <a:off x="525043" y="5416585"/>
            <a:ext cx="1407670" cy="422301"/>
          </a:xfrm>
          <a:prstGeom prst="rect">
            <a:avLst/>
          </a:prstGeom>
        </p:spPr>
      </p:pic>
      <p:pic>
        <p:nvPicPr>
          <p:cNvPr id="61" name="Рисунок 60" descr="Логотип Уралсиб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64012" y="3240908"/>
            <a:ext cx="1242415" cy="428628"/>
          </a:xfrm>
          <a:prstGeom prst="rect">
            <a:avLst/>
          </a:prstGeom>
        </p:spPr>
      </p:pic>
      <p:pic>
        <p:nvPicPr>
          <p:cNvPr id="62" name="Рисунок 61" descr="Примсоцбанк.png"/>
          <p:cNvPicPr>
            <a:picLocks noChangeAspect="1"/>
          </p:cNvPicPr>
          <p:nvPr/>
        </p:nvPicPr>
        <p:blipFill>
          <a:blip r:embed="rId15" cstate="print"/>
          <a:srcRect t="36786"/>
          <a:stretch>
            <a:fillRect/>
          </a:stretch>
        </p:blipFill>
        <p:spPr>
          <a:xfrm>
            <a:off x="500034" y="6072205"/>
            <a:ext cx="1457688" cy="3638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 l="6178" t="36804" r="6095" b="38146"/>
          <a:stretch>
            <a:fillRect/>
          </a:stretch>
        </p:blipFill>
        <p:spPr bwMode="auto">
          <a:xfrm>
            <a:off x="7524328" y="4242194"/>
            <a:ext cx="1405390" cy="3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Росгосстрахбанк.jpg"/>
          <p:cNvPicPr>
            <a:picLocks noChangeAspect="1"/>
          </p:cNvPicPr>
          <p:nvPr/>
        </p:nvPicPr>
        <p:blipFill>
          <a:blip r:embed="rId17" cstate="print"/>
          <a:srcRect t="25415" b="23754"/>
          <a:stretch>
            <a:fillRect/>
          </a:stretch>
        </p:blipFill>
        <p:spPr>
          <a:xfrm>
            <a:off x="2525130" y="4525309"/>
            <a:ext cx="2143140" cy="367399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52374" y="0"/>
            <a:ext cx="9091626" cy="1643050"/>
            <a:chOff x="-340222" y="-2255506"/>
            <a:chExt cx="9091626" cy="164305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340222" y="-2200273"/>
              <a:ext cx="9036000" cy="1587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6"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СПАСИБО  ЗА  ВНИМАНИЕ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Иркутск, ул. Рабочая 2 «А», Бизнес-центр «Премьер», офис 501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 (3952) 25-85-20            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www.fondirk.ru</a:t>
              </a:r>
              <a:endPara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36841" y="-2255506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026" name="Picture 2" descr="C:\Users\kreshchik\Pictures\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60688" y="3096384"/>
            <a:ext cx="1325777" cy="356940"/>
          </a:xfrm>
          <a:prstGeom prst="rect">
            <a:avLst/>
          </a:prstGeom>
          <a:noFill/>
        </p:spPr>
      </p:pic>
      <p:pic>
        <p:nvPicPr>
          <p:cNvPr id="2" name="Picture 2" descr="Y:\Говорина Г.С\все логотипы\для размещения на сайте\россельхбанк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0128" y="4103362"/>
            <a:ext cx="1575815" cy="33175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7435" y="4699722"/>
            <a:ext cx="1202885" cy="4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ushakova\Desktop\logo[1]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980920" y="5166372"/>
            <a:ext cx="617802" cy="61780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19880" y="4910859"/>
            <a:ext cx="713900" cy="713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82099" y="4435876"/>
            <a:ext cx="1658127" cy="41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5385" y="3341517"/>
            <a:ext cx="566984" cy="633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04139" y="6329527"/>
            <a:ext cx="1200135" cy="2875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61662" y="3825199"/>
            <a:ext cx="920742" cy="561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82100" y="5673729"/>
            <a:ext cx="1582516" cy="389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45305" y="2502576"/>
            <a:ext cx="11715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47353" y="5161908"/>
            <a:ext cx="862524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imes New Roman" pitchFamily="18" charset="0"/>
              </a:rPr>
              <a:t>Источник: </a:t>
            </a:r>
            <a:r>
              <a:rPr lang="en-US" sz="1200" dirty="0" smtClean="0">
                <a:cs typeface="Times New Roman" pitchFamily="18" charset="0"/>
              </a:rPr>
              <a:t>http://www.cbr.ru/DKP/iubk/iubk_15-</a:t>
            </a:r>
            <a:r>
              <a:rPr lang="ru-RU" sz="1200" dirty="0">
                <a:cs typeface="Times New Roman" pitchFamily="18" charset="0"/>
              </a:rPr>
              <a:t>2</a:t>
            </a:r>
            <a:endParaRPr lang="ru-RU" sz="1200" dirty="0" smtClean="0"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В текущей экономической ситуации Национальная гарантийная система 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является одним из важнейших инструментов поддержки МСБ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47353" y="232853"/>
            <a:ext cx="8715375" cy="889156"/>
            <a:chOff x="237251" y="273492"/>
            <a:chExt cx="8715375" cy="8891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7251" y="273492"/>
              <a:ext cx="8715375" cy="8891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ИНДЕКСЫ ИЗМЕНЕНИЯ ОТДЕЛЬНЫХ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УСЛОВИЙ КРЕДИТОВАНИЯ МСБ (%)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991" y="273492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6" y="1340768"/>
            <a:ext cx="8716480" cy="36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47353" y="232853"/>
            <a:ext cx="8715375" cy="889156"/>
            <a:chOff x="237251" y="273492"/>
            <a:chExt cx="8715375" cy="8891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7251" y="273492"/>
              <a:ext cx="8715375" cy="8891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НАЦИОНАЛЬНАЯ ГАРАНТИЙНАЯ СИСТЕМА (НГС)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991" y="273492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2" y="1384379"/>
            <a:ext cx="8715375" cy="46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14282" y="1142984"/>
            <a:ext cx="8715375" cy="56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поддержки субъектов малого и среднего предпринимательства «Иркутский областной гарантийный фонд» –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созданная в соответствии с: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Иркутской области от 26 октября 2009 года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295/103-рп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экономического развития, труда, науки и высшей школы Иркутской области от 18 ноября 2009 года № 88-мпр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гарантий, предусматривающей предоставление поручительств Фонда по обязательствам МСБ, основанным на:</a:t>
            </a:r>
          </a:p>
          <a:p>
            <a:pPr marL="625475" indent="-625475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кредитных договорах;</a:t>
            </a:r>
          </a:p>
          <a:p>
            <a:pPr marL="625475" indent="-625475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договорах о предоставлении банковской гарантии;</a:t>
            </a:r>
          </a:p>
          <a:p>
            <a:pPr marL="625475" indent="-625475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договорах финансовой аренды (лизинга)</a:t>
            </a:r>
          </a:p>
          <a:p>
            <a:pPr marL="625475" indent="-625475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субъектов малого и среднего предпринимательства и организаций, образующих инфраструктуру поддержки СМСП, к кредитным и иным финансовым ресурсам в Иркутской области.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Char char="•"/>
            </a:pPr>
            <a:endParaRPr lang="ru-RU" sz="105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14281" y="232853"/>
            <a:ext cx="8715375" cy="907729"/>
            <a:chOff x="204179" y="273492"/>
            <a:chExt cx="8715375" cy="9077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4179" y="292065"/>
              <a:ext cx="8715375" cy="8891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ЦЕЛЬ  СОЗДАНИЯ  ФОНДА (1)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991" y="273492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276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14282" y="1142984"/>
            <a:ext cx="8715375" cy="19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cs typeface="Times New Roman" pitchFamily="18" charset="0"/>
              </a:rPr>
              <a:t>     </a:t>
            </a:r>
            <a:endParaRPr lang="en-US" sz="2000" b="1" dirty="0" smtClean="0"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05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14282" y="243377"/>
            <a:ext cx="8715375" cy="830515"/>
            <a:chOff x="36000" y="142867"/>
            <a:chExt cx="8908270" cy="92867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000" y="142867"/>
              <a:ext cx="8908270" cy="9286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ЦЕЛЬ  СОЗДАНИЯ  ФОНДА (2)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0432" y="142867"/>
              <a:ext cx="2214563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4" y="1073893"/>
            <a:ext cx="8434030" cy="56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65532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14282" y="1142984"/>
            <a:ext cx="8715375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 подпадающий под критерии Федерального закона от 24 июля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2007г.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209-ФЗ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000" b="1" dirty="0" smtClean="0"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000" b="1" dirty="0"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000" b="1" dirty="0" smtClean="0"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000" b="1" dirty="0">
              <a:latin typeface="+mn-lt"/>
              <a:cs typeface="Times New Roman" pitchFamily="18" charset="0"/>
            </a:endParaRPr>
          </a:p>
          <a:p>
            <a:endParaRPr lang="ru-RU" sz="1000" b="1" dirty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и осуществляющий деятельность на территории Иркутской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 не имеющий на последнюю отчетную дату просроченной задолженности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плате, по начисленным налогам, сборам и иным обязательным платежам в бюджет и соответствующие внебюджетные органы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которого не применялись процедуры несостоятельности (банкротства) либо санкции в виде аннулирования или приостановления действия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Предоставившим обеспечение по договору не менее 30%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14282" y="262235"/>
            <a:ext cx="8683462" cy="728906"/>
            <a:chOff x="109699" y="109581"/>
            <a:chExt cx="8962301" cy="9619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699" y="109581"/>
              <a:ext cx="8962301" cy="961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КТО  МОЖЕТ  ПОЛУЧИТЬ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ПОРУЧИТЕЛЬСТВО  ФОНДА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5579" y="109581"/>
              <a:ext cx="2214562" cy="9579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09942"/>
            <a:ext cx="8267700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391525" cy="50240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являющимся кредитными, страховыми организациями                                                               (за исключением потребительских кооперативов),                                          инвестиционными фондами, негосударственными                                                                              пенсионными фондами, профессиональными                                                                                  участниками рынка ценных бумаг, ломбардами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являющимся участниками соглашений                                                                                    о разделе продукции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 предпринимательскую                                                                        деятельность в сфере игорного бизнеса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являющимся в порядке, установленном                                                                     законодательством РФ о валютном регулировании                                                                и валютном контроле, нерезидентами РФ,                                                                              за исключением случаев, предусмотренных                                                     международными договорами РФ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221704" y="299559"/>
            <a:ext cx="8670776" cy="897193"/>
            <a:chOff x="-47921" y="-6249"/>
            <a:chExt cx="9046051" cy="10001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47921" y="-6249"/>
              <a:ext cx="9036000" cy="100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ПОРУЧИТЕЛЬСТВО  ФОНДА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  ПРЕДОСТАВЛЯЕТСЯ</a:t>
              </a:r>
            </a:p>
          </p:txBody>
        </p:sp>
        <p:pic>
          <p:nvPicPr>
            <p:cNvPr id="9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3566" y="28647"/>
              <a:ext cx="2214564" cy="857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64" y="1484784"/>
            <a:ext cx="2822054" cy="443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2" name="Группа 7"/>
          <p:cNvGrpSpPr/>
          <p:nvPr/>
        </p:nvGrpSpPr>
        <p:grpSpPr>
          <a:xfrm>
            <a:off x="275683" y="244259"/>
            <a:ext cx="8702570" cy="808477"/>
            <a:chOff x="379497" y="78117"/>
            <a:chExt cx="8835378" cy="83622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79497" y="78117"/>
              <a:ext cx="8835378" cy="83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СХЕМА  РАБОТЫ  ФОНДА</a:t>
              </a:r>
            </a:p>
          </p:txBody>
        </p:sp>
        <p:pic>
          <p:nvPicPr>
            <p:cNvPr id="43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6120" y="78117"/>
              <a:ext cx="2160240" cy="8362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42" name="Рисунок 41" descr="Сх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83" y="1196752"/>
            <a:ext cx="8592634" cy="484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428625" y="1196752"/>
            <a:ext cx="6553200" cy="288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r>
              <a:rPr lang="ru-RU" sz="3600" b="1" dirty="0" smtClean="0">
                <a:solidFill>
                  <a:srgbClr val="11488B"/>
                </a:solidFill>
              </a:rPr>
              <a:t/>
            </a:r>
            <a:br>
              <a:rPr lang="ru-RU" sz="3600" b="1" dirty="0" smtClean="0">
                <a:solidFill>
                  <a:srgbClr val="11488B"/>
                </a:solidFill>
              </a:rPr>
            </a:br>
            <a:endParaRPr lang="ru-RU" sz="3600" b="1" dirty="0" smtClean="0">
              <a:solidFill>
                <a:srgbClr val="11488B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7474750" y="214747475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282980" y="193930"/>
            <a:ext cx="8630237" cy="848124"/>
            <a:chOff x="68939" y="-43712"/>
            <a:chExt cx="9036000" cy="10217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8939" y="-43712"/>
              <a:ext cx="9036000" cy="10217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ПРЕДОСТАВЛЕНИЕ  ПОРУЧИТЕЛЬСТВ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  кредитным  договорам</a:t>
              </a:r>
            </a:p>
          </p:txBody>
        </p:sp>
        <p:pic>
          <p:nvPicPr>
            <p:cNvPr id="11" name="Рисунок 6" descr="D:\common\СМИ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1430" y="-13025"/>
              <a:ext cx="2214563" cy="9171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26404" y="1067527"/>
            <a:ext cx="8786813" cy="5312321"/>
          </a:xfrm>
        </p:spPr>
        <p:txBody>
          <a:bodyPr/>
          <a:lstStyle/>
          <a:p>
            <a:pPr marL="365125" indent="-282575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Фонду составляет: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 eaLnBrk="1" hangingPunct="1">
              <a:buNone/>
              <a:defRPr/>
            </a:pPr>
            <a:endParaRPr lang="en-US" sz="1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 eaLnBrk="1" hangingPunct="1">
              <a:buNone/>
              <a:defRPr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Arial" charset="0"/>
              <a:buNone/>
              <a:defRPr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Arial" charset="0"/>
              <a:buNone/>
              <a:defRPr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95044"/>
              </p:ext>
            </p:extLst>
          </p:nvPr>
        </p:nvGraphicFramePr>
        <p:xfrm>
          <a:off x="251521" y="1628799"/>
          <a:ext cx="8661696" cy="46085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72585"/>
                <a:gridCol w="3989111"/>
              </a:tblGrid>
              <a:tr h="819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МСП,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осуществляющих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 виды экономической деятельности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0,5 %</a:t>
                      </a:r>
                    </a:p>
                    <a:p>
                      <a:pPr indent="38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суммы поручительства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7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осуществляющих приоритетные виды экономической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деятельности*,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привлекающие поручительство Фонда по кредитному договору: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сумма от 1 000 000 до 3 000 000 рублей,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срок не более 5 лет,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кредитования –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инвестирование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4769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СМСП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1,65% от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 поручительства на дату заключения договора поручительства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6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осуществляющих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торговли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1,65 % годовых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суммы поручительства на дату заключения договора поручительства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5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17300</TotalTime>
  <Words>637</Words>
  <Application>Microsoft Office PowerPoint</Application>
  <PresentationFormat>Экран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  </vt:lpstr>
      <vt:lpstr>  </vt:lpstr>
      <vt:lpstr>    </vt:lpstr>
      <vt:lpstr>  </vt:lpstr>
      <vt:lpstr>  </vt:lpstr>
      <vt:lpstr>  </vt:lpstr>
      <vt:lpstr>  </vt:lpstr>
      <vt:lpstr>Презентация PowerPoint</vt:lpstr>
    </vt:vector>
  </TitlesOfParts>
  <Company>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1</dc:creator>
  <cp:lastModifiedBy>Анна Игоревна Серебренникова</cp:lastModifiedBy>
  <cp:revision>4128</cp:revision>
  <dcterms:created xsi:type="dcterms:W3CDTF">2010-05-19T15:48:38Z</dcterms:created>
  <dcterms:modified xsi:type="dcterms:W3CDTF">2016-05-18T09:57:59Z</dcterms:modified>
</cp:coreProperties>
</file>